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rimo"/>
      <p:regular r:id="rId18"/>
      <p:bold r:id="rId19"/>
      <p:italic r:id="rId20"/>
      <p:boldItalic r:id="rId21"/>
    </p:embeddedFont>
    <p:embeddedFont>
      <p:font typeface="Arimo SemiBold"/>
      <p:regular r:id="rId22"/>
      <p:bold r:id="rId23"/>
      <p:italic r:id="rId24"/>
      <p:boldItalic r:id="rId25"/>
    </p:embeddedFont>
    <p:embeddedFont>
      <p:font typeface="Arimo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italic.fntdata"/><Relationship Id="rId22" Type="http://schemas.openxmlformats.org/officeDocument/2006/relationships/font" Target="fonts/ArimoSemiBold-regular.fntdata"/><Relationship Id="rId21" Type="http://schemas.openxmlformats.org/officeDocument/2006/relationships/font" Target="fonts/Arimo-boldItalic.fntdata"/><Relationship Id="rId24" Type="http://schemas.openxmlformats.org/officeDocument/2006/relationships/font" Target="fonts/ArimoSemiBold-italic.fntdata"/><Relationship Id="rId23" Type="http://schemas.openxmlformats.org/officeDocument/2006/relationships/font" Target="fonts/Arim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imoMedium-regular.fntdata"/><Relationship Id="rId25" Type="http://schemas.openxmlformats.org/officeDocument/2006/relationships/font" Target="fonts/ArimoSemiBold-boldItalic.fntdata"/><Relationship Id="rId28" Type="http://schemas.openxmlformats.org/officeDocument/2006/relationships/font" Target="fonts/ArimoMedium-italic.fntdata"/><Relationship Id="rId27" Type="http://schemas.openxmlformats.org/officeDocument/2006/relationships/font" Target="fonts/Arim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rim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rimo-bold.fntdata"/><Relationship Id="rId18" Type="http://schemas.openxmlformats.org/officeDocument/2006/relationships/font" Target="fonts/Arim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Ted: Vision, key user stories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Isaac/Swayam: Domain and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Kwesi: App demonstration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Kai: Narrating demo, Status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Analysis and Design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Domain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UI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Key user stories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Information systems design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Demo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Status Report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Q&amp;A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Professor wants Ted’s freshman pic as a hook to grab attention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1180924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1180924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Private Information → Booking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- be able to see all the Clippers around you and be able to proceed booking from there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Filter - we have too much options to choose from - decide whether to decrease or not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Signup - works partially.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996055cc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996055cc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b1180924a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b1180924a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Customer Side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Scroll the homepage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Help (?)</a:t>
            </a:r>
            <a:r>
              <a:rPr lang="en">
                <a:solidFill>
                  <a:schemeClr val="dk1"/>
                </a:solidFill>
              </a:rPr>
              <a:t> if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Click a clipper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Leave a comment or add to favorites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Check if clipper was added to favorites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Search / Filters</a:t>
            </a:r>
            <a:r>
              <a:rPr lang="en">
                <a:solidFill>
                  <a:schemeClr val="dk1"/>
                </a:solidFill>
              </a:rPr>
              <a:t> (example: </a:t>
            </a:r>
            <a:r>
              <a:rPr i="1" lang="en">
                <a:solidFill>
                  <a:schemeClr val="dk1"/>
                </a:solidFill>
              </a:rPr>
              <a:t>Buzz Cut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 the map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See clippers near your location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Tap and hold a clipper icon to show the clippers details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</a:t>
            </a:r>
            <a:r>
              <a:rPr b="1" lang="en">
                <a:solidFill>
                  <a:schemeClr val="dk1"/>
                </a:solidFill>
              </a:rPr>
              <a:t>Profile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Edit profile picture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Update preferences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 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Clipper Side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Help (?)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Edit profile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Services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Portfolio photos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customer reviews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View clipper homepage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See other clippers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Compare services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the profile changes you made reflected on the homepage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1d4e05454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1d4e05454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Customer Side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Scroll the homepage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Help (?)</a:t>
            </a:r>
            <a:r>
              <a:rPr lang="en">
                <a:solidFill>
                  <a:schemeClr val="dk1"/>
                </a:solidFill>
              </a:rPr>
              <a:t> if needed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Click a clipper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Leave a comment or add to favorites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Check if clipper was added to favorites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Search / Filters</a:t>
            </a:r>
            <a:r>
              <a:rPr lang="en">
                <a:solidFill>
                  <a:schemeClr val="dk1"/>
                </a:solidFill>
              </a:rPr>
              <a:t> (example: </a:t>
            </a:r>
            <a:r>
              <a:rPr i="1" lang="en">
                <a:solidFill>
                  <a:schemeClr val="dk1"/>
                </a:solidFill>
              </a:rPr>
              <a:t>Buzz Cut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Open the map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See clippers near your location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Tap and hold a clipper icon to show the clippers details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</a:t>
            </a:r>
            <a:r>
              <a:rPr b="1" lang="en">
                <a:solidFill>
                  <a:schemeClr val="dk1"/>
                </a:solidFill>
              </a:rPr>
              <a:t>Profile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Edit profile picture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Update preferences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Log 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Clipper Side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b="1" lang="en">
                <a:solidFill>
                  <a:schemeClr val="dk1"/>
                </a:solidFill>
              </a:rPr>
              <a:t>Help (?)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Edit profile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Services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Portfolio photos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Read customer reviews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View clipper homepage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See other clippers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Compare services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Show the profile changes you made reflected on the homepage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07d8b90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b07d8b90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b09fb360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b09fb360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07d8b902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b07d8b902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b1247e8d1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b1247e8d1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Private Information → Booking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Map - be able to see all the Clippers around you and filter base off the radius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Filter - we have too much options to choose from - decide whether to decrease or not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Signup - works partially.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b07d8b90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b07d8b90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Societal Implications: Postman Idea No.2. There are winners and losers.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Clippers (Winners) who are familiar with: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Social media self-branding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Photography &amp; short-form video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Other algorithmic engagement (ratings, response time, posting cadence)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❌ Losers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Anyone who: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Lacks digital literacy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Is uncomfortable with self-promotion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This Matters (Postman’s Core Warning)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just about using an app.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It’s about a cultural shift in what counts as “good”: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Old Measure 	New Measure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Long-term reputation 	Star rating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Client loyalty 	Engagement metrics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app silently redefines excellence. That re-definition is the cost of the technology.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can lead to Postman’s 4th idea: tech is ecological, not additive.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address this, we will encourage clippers to edit their bio 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Clippers be able to add replies on the reviews itself to provide background context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1d4e05454_1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a1d4e05454_1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64" name="Google Shape;64;p15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5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66" name="Google Shape;66;p15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4" name="Google Shape;74;p16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5" name="Google Shape;75;p16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7" name="Google Shape;77;p16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8" name="Google Shape;78;p16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2" name="Google Shape;82;p16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3" name="Google Shape;83;p16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4" name="Google Shape;84;p16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5" name="Google Shape;85;p16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6" name="Google Shape;86;p16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87" name="Google Shape;87;p16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2" name="Google Shape;102;p17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3" name="Google Shape;103;p17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4" name="Google Shape;104;p17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5" name="Google Shape;105;p17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06" name="Google Shape;106;p17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8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9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123" name="Google Shape;123;p19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4" name="Google Shape;124;p19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5" name="Google Shape;125;p19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6" name="Google Shape;126;p19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127" name="Google Shape;127;p19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9" name="Google Shape;149;p22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4" name="Google Shape;154;p23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55" name="Google Shape;155;p23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3" name="Google Shape;163;p24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6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1" name="Google Shape;181;p26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82" name="Google Shape;182;p26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3" name="Google Shape;183;p26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27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27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3" name="Google Shape;193;p27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4" name="Google Shape;194;p27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95" name="Google Shape;195;p27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27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0" name="Google Shape;200;p28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1" name="Google Shape;201;p28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202" name="Google Shape;202;p28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203" name="Google Shape;203;p28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4" name="Google Shape;204;p2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8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19" name="Google Shape;219;p29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0" name="Google Shape;220;p29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1" name="Google Shape;221;p29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22" name="Google Shape;222;p29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28" name="Google Shape;228;p30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229" name="Google Shape;229;p3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31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4" name="Google Shape;234;p31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5" name="Google Shape;235;p31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6" name="Google Shape;236;p31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237" name="Google Shape;237;p31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238" name="Google Shape;238;p31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9" name="Google Shape;239;p31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0" name="Google Shape;240;p31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2" name="Google Shape;242;p31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51" name="Google Shape;251;p32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8" name="Google Shape;258;p33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0" name="Google Shape;260;p33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61" name="Google Shape;261;p33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62" name="Google Shape;262;p33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63" name="Google Shape;263;p33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64" name="Google Shape;264;p33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65" name="Google Shape;265;p33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66" name="Google Shape;266;p33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68" name="Google Shape;268;p33"/>
          <p:cNvCxnSpPr>
            <a:stCxn id="266" idx="1"/>
            <a:endCxn id="266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5" name="Google Shape;275;p33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3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84" name="Google Shape;284;p34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6" name="Google Shape;286;p34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87" name="Google Shape;287;p34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89" name="Google Shape;289;p3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90" name="Google Shape;290;p34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1" name="Google Shape;291;p34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14" name="Google Shape;314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5" name="Google Shape;315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4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6" name="Google Shape;326;p4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3" name="Google Shape;333;p4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7" name="Google Shape;337;p4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9" name="Google Shape;339;p4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44" name="Google Shape;344;p4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5" name="Google Shape;345;p4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6" name="Google Shape;346;p4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4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5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1" name="Google Shape;351;p5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54" name="Google Shape;354;p5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5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5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5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3" name="Google Shape;363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8" name="Google Shape;368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4" name="Google Shape;374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6" name="Google Shape;37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8" name="Google Shape;378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0" name="Google Shape;390;p5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DD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3C4043"/>
                </a:solidFill>
                <a:latin typeface="Arimo"/>
                <a:ea typeface="Arimo"/>
                <a:cs typeface="Arimo"/>
                <a:sym typeface="Arimo"/>
              </a:rPr>
              <a:t>Clippd</a:t>
            </a:r>
            <a:r>
              <a:rPr lang="en" sz="6500">
                <a:solidFill>
                  <a:srgbClr val="3C4043"/>
                </a:solidFill>
                <a:latin typeface="Arimo"/>
                <a:ea typeface="Arimo"/>
                <a:cs typeface="Arimo"/>
                <a:sym typeface="Arimo"/>
              </a:rPr>
              <a:t>✂️</a:t>
            </a:r>
            <a:endParaRPr/>
          </a:p>
        </p:txBody>
      </p:sp>
      <p:sp>
        <p:nvSpPr>
          <p:cNvPr id="398" name="Google Shape;398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</a:t>
            </a:r>
            <a:endParaRPr/>
          </a:p>
        </p:txBody>
      </p:sp>
      <p:sp>
        <p:nvSpPr>
          <p:cNvPr id="399" name="Google Shape;399;p56"/>
          <p:cNvSpPr txBox="1"/>
          <p:nvPr>
            <p:ph idx="1" type="subTitle"/>
          </p:nvPr>
        </p:nvSpPr>
        <p:spPr>
          <a:xfrm>
            <a:off x="311700" y="3663675"/>
            <a:ext cx="8520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EunHyuk Doo | Isaac Hur | Kwesi Mireku | Swayam Shrestha | Ted Turnage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1913434" y="313335"/>
            <a:ext cx="53025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Future Prospects</a:t>
            </a:r>
            <a:endParaRPr sz="3800"/>
          </a:p>
        </p:txBody>
      </p:sp>
      <p:sp>
        <p:nvSpPr>
          <p:cNvPr id="457" name="Google Shape;457;p65"/>
          <p:cNvSpPr txBox="1"/>
          <p:nvPr>
            <p:ph idx="4" type="subTitle"/>
          </p:nvPr>
        </p:nvSpPr>
        <p:spPr>
          <a:xfrm>
            <a:off x="877800" y="1077061"/>
            <a:ext cx="7388400" cy="34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Private Information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Map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Filter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Signup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6" title="Screenshot 2025-11-13 at 10.59.5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04734" cy="31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6" title="Screenshot 2025-11-13 at 11.01.0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350" y="152400"/>
            <a:ext cx="2228250" cy="319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6" title="Screenshot 2025-11-13 at 11.03.27 AM.png"/>
          <p:cNvPicPr preferRelativeResize="0"/>
          <p:nvPr/>
        </p:nvPicPr>
        <p:blipFill rotWithShape="1">
          <a:blip r:embed="rId5">
            <a:alphaModFix/>
          </a:blip>
          <a:srcRect b="0" l="0" r="0" t="5114"/>
          <a:stretch/>
        </p:blipFill>
        <p:spPr>
          <a:xfrm>
            <a:off x="152400" y="3652508"/>
            <a:ext cx="8839201" cy="10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6" title="Screenshot 2025-11-13 at 11.04.39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1913" y="2335851"/>
            <a:ext cx="2836650" cy="10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6" title="Screenshot 2025-11-13 at 11.07.30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8587" y="152400"/>
            <a:ext cx="3003301" cy="19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2152950" y="1845150"/>
            <a:ext cx="4838100" cy="145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1924500" y="1845150"/>
            <a:ext cx="5295000" cy="145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Product 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/>
        </p:nvSpPr>
        <p:spPr>
          <a:xfrm>
            <a:off x="5460164" y="2127992"/>
            <a:ext cx="6213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..*</a:t>
            </a:r>
            <a:endParaRPr sz="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415" name="Google Shape;415;p59" title="ClippdApp_Deployment_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9233"/>
            <a:ext cx="9144000" cy="5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517750" y="2474675"/>
            <a:ext cx="755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(REST)</a:t>
            </a:r>
            <a:endParaRPr sz="11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mo"/>
                <a:ea typeface="Arimo"/>
                <a:cs typeface="Arimo"/>
                <a:sym typeface="Arimo"/>
              </a:rPr>
              <a:t>HTTPS</a:t>
            </a:r>
            <a:endParaRPr sz="1100">
              <a:solidFill>
                <a:schemeClr val="dk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479" y="160981"/>
            <a:ext cx="217741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066" y="152400"/>
            <a:ext cx="217741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/>
          <p:nvPr/>
        </p:nvSpPr>
        <p:spPr>
          <a:xfrm>
            <a:off x="5359525" y="1994650"/>
            <a:ext cx="2134500" cy="213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4" name="Google Shape;424;p60"/>
          <p:cNvSpPr/>
          <p:nvPr/>
        </p:nvSpPr>
        <p:spPr>
          <a:xfrm>
            <a:off x="2306265" y="2433556"/>
            <a:ext cx="1036500" cy="49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25" name="Google Shape;425;p60"/>
          <p:cNvSpPr/>
          <p:nvPr/>
        </p:nvSpPr>
        <p:spPr>
          <a:xfrm>
            <a:off x="1761817" y="3182350"/>
            <a:ext cx="2177400" cy="77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>
            <p:ph type="title"/>
          </p:nvPr>
        </p:nvSpPr>
        <p:spPr>
          <a:xfrm>
            <a:off x="2298792" y="294178"/>
            <a:ext cx="4366500" cy="4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Functionality</a:t>
            </a:r>
            <a:endParaRPr sz="3700"/>
          </a:p>
        </p:txBody>
      </p:sp>
      <p:pic>
        <p:nvPicPr>
          <p:cNvPr id="431" name="Google Shape;431;p61"/>
          <p:cNvPicPr preferRelativeResize="0"/>
          <p:nvPr/>
        </p:nvPicPr>
        <p:blipFill rotWithShape="1">
          <a:blip r:embed="rId3">
            <a:alphaModFix amt="10000"/>
          </a:blip>
          <a:srcRect b="14552" l="1067" r="66969" t="20939"/>
          <a:stretch/>
        </p:blipFill>
        <p:spPr>
          <a:xfrm>
            <a:off x="757975" y="807660"/>
            <a:ext cx="7803000" cy="3697200"/>
          </a:xfrm>
          <a:prstGeom prst="roundRect">
            <a:avLst>
              <a:gd fmla="val 10347" name="adj"/>
            </a:avLst>
          </a:prstGeom>
          <a:noFill/>
          <a:ln>
            <a:noFill/>
          </a:ln>
        </p:spPr>
      </p:pic>
      <p:sp>
        <p:nvSpPr>
          <p:cNvPr id="432" name="Google Shape;432;p61"/>
          <p:cNvSpPr txBox="1"/>
          <p:nvPr>
            <p:ph idx="4" type="subTitle"/>
          </p:nvPr>
        </p:nvSpPr>
        <p:spPr>
          <a:xfrm>
            <a:off x="1170460" y="1120750"/>
            <a:ext cx="7388400" cy="34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●"/>
            </a:pPr>
            <a:r>
              <a:rPr b="1" lang="en" sz="1700">
                <a:latin typeface="Arimo"/>
                <a:ea typeface="Arimo"/>
                <a:cs typeface="Arimo"/>
                <a:sym typeface="Arimo"/>
              </a:rPr>
              <a:t>Strengths</a:t>
            </a:r>
            <a:endParaRPr b="1" sz="1700">
              <a:latin typeface="Arimo"/>
              <a:ea typeface="Arimo"/>
              <a:cs typeface="Arimo"/>
              <a:sym typeface="Arim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○"/>
            </a:pPr>
            <a:r>
              <a:rPr lang="en" sz="1700">
                <a:latin typeface="Arimo"/>
                <a:ea typeface="Arimo"/>
                <a:cs typeface="Arimo"/>
                <a:sym typeface="Arimo"/>
              </a:rPr>
              <a:t>Live data from our database</a:t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○"/>
            </a:pPr>
            <a:r>
              <a:rPr lang="en" sz="1700">
                <a:latin typeface="Arimo"/>
                <a:ea typeface="Arimo"/>
                <a:cs typeface="Arimo"/>
                <a:sym typeface="Arimo"/>
              </a:rPr>
              <a:t>Unique Design</a:t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○"/>
            </a:pPr>
            <a:r>
              <a:rPr lang="en" sz="1700">
                <a:latin typeface="Arimo"/>
                <a:ea typeface="Arimo"/>
                <a:cs typeface="Arimo"/>
                <a:sym typeface="Arimo"/>
              </a:rPr>
              <a:t>Fast responsive time</a:t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●"/>
            </a:pPr>
            <a:r>
              <a:rPr b="1" lang="en" sz="1700">
                <a:latin typeface="Arimo"/>
                <a:ea typeface="Arimo"/>
                <a:cs typeface="Arimo"/>
                <a:sym typeface="Arimo"/>
              </a:rPr>
              <a:t>Weaknesses</a:t>
            </a:r>
            <a:endParaRPr b="1" sz="1700">
              <a:latin typeface="Arimo"/>
              <a:ea typeface="Arimo"/>
              <a:cs typeface="Arimo"/>
              <a:sym typeface="Arim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○"/>
            </a:pPr>
            <a:r>
              <a:rPr lang="en" sz="1700">
                <a:latin typeface="Arimo"/>
                <a:ea typeface="Arimo"/>
                <a:cs typeface="Arimo"/>
                <a:sym typeface="Arimo"/>
              </a:rPr>
              <a:t>Private Information</a:t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mo"/>
              <a:buChar char="○"/>
            </a:pPr>
            <a:r>
              <a:rPr lang="en" sz="1700">
                <a:latin typeface="Arimo"/>
                <a:ea typeface="Arimo"/>
                <a:cs typeface="Arimo"/>
                <a:sym typeface="Arimo"/>
              </a:rPr>
              <a:t>Map, Filter &amp; Signup </a:t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/>
          <p:nvPr/>
        </p:nvSpPr>
        <p:spPr>
          <a:xfrm>
            <a:off x="4568924" y="-1198775"/>
            <a:ext cx="6163200" cy="6456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8" name="Google Shape;438;p62"/>
          <p:cNvSpPr txBox="1"/>
          <p:nvPr>
            <p:ph idx="4294967295" type="subTitle"/>
          </p:nvPr>
        </p:nvSpPr>
        <p:spPr>
          <a:xfrm>
            <a:off x="5156081" y="1547860"/>
            <a:ext cx="3999900" cy="2297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Booking System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Map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Filter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mo"/>
              <a:buChar char="●"/>
            </a:pPr>
            <a:r>
              <a:rPr b="1" lang="en" sz="2100">
                <a:latin typeface="Arimo"/>
                <a:ea typeface="Arimo"/>
                <a:cs typeface="Arimo"/>
                <a:sym typeface="Arimo"/>
              </a:rPr>
              <a:t>Sign Up</a:t>
            </a:r>
            <a:endParaRPr b="1" sz="21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" name="Google Shape;439;p62"/>
          <p:cNvSpPr txBox="1"/>
          <p:nvPr>
            <p:ph idx="2" type="body"/>
          </p:nvPr>
        </p:nvSpPr>
        <p:spPr>
          <a:xfrm>
            <a:off x="281871" y="1246671"/>
            <a:ext cx="39999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Future </a:t>
            </a:r>
            <a:endParaRPr sz="5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5000"/>
              <a:t>Prospects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-195300" y="1879100"/>
            <a:ext cx="9534600" cy="147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Societal / Ethical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4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us anything!</a:t>
            </a:r>
            <a:endParaRPr/>
          </a:p>
        </p:txBody>
      </p:sp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627900"/>
            <a:ext cx="610500" cy="6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